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9B16E39-F4D2-4FAA-9EB4-0648A7BBD355}" type="datetimeFigureOut">
              <a:rPr lang="ar-IQ" smtClean="0"/>
              <a:t>18/11/1440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421400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9B16E39-F4D2-4FAA-9EB4-0648A7BBD355}" type="datetimeFigureOut">
              <a:rPr lang="ar-IQ" smtClean="0"/>
              <a:t>18/11/1440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280134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9B16E39-F4D2-4FAA-9EB4-0648A7BBD355}" type="datetimeFigureOut">
              <a:rPr lang="ar-IQ" smtClean="0"/>
              <a:t>18/11/1440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233750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9B16E39-F4D2-4FAA-9EB4-0648A7BBD355}" type="datetimeFigureOut">
              <a:rPr lang="ar-IQ" smtClean="0"/>
              <a:t>18/11/1440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109445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9B16E39-F4D2-4FAA-9EB4-0648A7BBD355}" type="datetimeFigureOut">
              <a:rPr lang="ar-IQ" smtClean="0"/>
              <a:t>18/11/1440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69291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9B16E39-F4D2-4FAA-9EB4-0648A7BBD355}" type="datetimeFigureOut">
              <a:rPr lang="ar-IQ" smtClean="0"/>
              <a:t>18/11/1440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621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9B16E39-F4D2-4FAA-9EB4-0648A7BBD355}" type="datetimeFigureOut">
              <a:rPr lang="ar-IQ" smtClean="0"/>
              <a:t>18/11/1440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290501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9B16E39-F4D2-4FAA-9EB4-0648A7BBD355}" type="datetimeFigureOut">
              <a:rPr lang="ar-IQ" smtClean="0"/>
              <a:t>18/11/1440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287219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9B16E39-F4D2-4FAA-9EB4-0648A7BBD355}" type="datetimeFigureOut">
              <a:rPr lang="ar-IQ" smtClean="0"/>
              <a:t>18/11/1440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211442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9B16E39-F4D2-4FAA-9EB4-0648A7BBD355}" type="datetimeFigureOut">
              <a:rPr lang="ar-IQ" smtClean="0"/>
              <a:t>18/11/1440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47996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9B16E39-F4D2-4FAA-9EB4-0648A7BBD355}" type="datetimeFigureOut">
              <a:rPr lang="ar-IQ" smtClean="0"/>
              <a:t>18/11/1440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39DEC4-1350-408E-8129-749AA1DC56DA}" type="slidenum">
              <a:rPr lang="ar-IQ" smtClean="0"/>
              <a:t>‹#›</a:t>
            </a:fld>
            <a:endParaRPr lang="ar-IQ"/>
          </a:p>
        </p:txBody>
      </p:sp>
    </p:spTree>
    <p:extLst>
      <p:ext uri="{BB962C8B-B14F-4D97-AF65-F5344CB8AC3E}">
        <p14:creationId xmlns:p14="http://schemas.microsoft.com/office/powerpoint/2010/main" val="3786175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B16E39-F4D2-4FAA-9EB4-0648A7BBD355}" type="datetimeFigureOut">
              <a:rPr lang="ar-IQ" smtClean="0"/>
              <a:t>18/11/1440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39DEC4-1350-408E-8129-749AA1DC56DA}" type="slidenum">
              <a:rPr lang="ar-IQ" smtClean="0"/>
              <a:t>‹#›</a:t>
            </a:fld>
            <a:endParaRPr lang="ar-IQ"/>
          </a:p>
        </p:txBody>
      </p:sp>
    </p:spTree>
    <p:extLst>
      <p:ext uri="{BB962C8B-B14F-4D97-AF65-F5344CB8AC3E}">
        <p14:creationId xmlns:p14="http://schemas.microsoft.com/office/powerpoint/2010/main" val="1867769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52736"/>
            <a:ext cx="7772400" cy="2547715"/>
          </a:xfrm>
        </p:spPr>
        <p:txBody>
          <a:bodyPr>
            <a:normAutofit fontScale="90000"/>
          </a:bodyPr>
          <a:lstStyle/>
          <a:p>
            <a:pPr>
              <a:lnSpc>
                <a:spcPct val="150000"/>
              </a:lnSpc>
              <a:spcAft>
                <a:spcPts val="1000"/>
              </a:spcAft>
            </a:pPr>
            <a:r>
              <a:rPr lang="ar-IQ" b="1" dirty="0">
                <a:ea typeface="Calibri"/>
                <a:cs typeface="Simplified Arabic"/>
              </a:rPr>
              <a:t>خطط مهارة إستقبال الإرسال </a:t>
            </a:r>
            <a:r>
              <a:rPr lang="en-US" b="1" dirty="0" smtClean="0">
                <a:effectLst/>
                <a:latin typeface="Simplified Arabic"/>
                <a:ea typeface="Calibri"/>
                <a:cs typeface="Arial"/>
              </a:rPr>
              <a:t>Service Reception Formations </a:t>
            </a:r>
            <a:r>
              <a:rPr lang="en-US" sz="3600" dirty="0">
                <a:ea typeface="Calibri"/>
                <a:cs typeface="Arial"/>
              </a:rPr>
              <a:t/>
            </a:r>
            <a:br>
              <a:rPr lang="en-US" sz="3600" dirty="0">
                <a:ea typeface="Calibri"/>
                <a:cs typeface="Arial"/>
              </a:rPr>
            </a:b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02939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lnSpc>
                <a:spcPct val="150000"/>
              </a:lnSpc>
              <a:spcAft>
                <a:spcPts val="1000"/>
              </a:spcAft>
            </a:pPr>
            <a:r>
              <a:rPr lang="ar-IQ" b="1" dirty="0">
                <a:ea typeface="Calibri"/>
                <a:cs typeface="Simplified Arabic"/>
              </a:rPr>
              <a:t>الخطة الخماسية لإستقبال الإرسال :</a:t>
            </a:r>
            <a:endParaRPr lang="en-US" sz="2400" dirty="0">
              <a:ea typeface="Calibri"/>
              <a:cs typeface="Arial"/>
            </a:endParaRPr>
          </a:p>
          <a:p>
            <a:pPr algn="l">
              <a:lnSpc>
                <a:spcPct val="150000"/>
              </a:lnSpc>
              <a:spcAft>
                <a:spcPts val="1000"/>
              </a:spcAft>
            </a:pPr>
            <a:r>
              <a:rPr lang="ar-IQ" b="1" dirty="0">
                <a:ea typeface="Calibri"/>
                <a:cs typeface="Simplified Arabic"/>
              </a:rPr>
              <a:t>	</a:t>
            </a:r>
            <a:r>
              <a:rPr lang="en-US" b="1" dirty="0" smtClean="0">
                <a:effectLst/>
                <a:latin typeface="Simplified Arabic"/>
                <a:ea typeface="Calibri"/>
                <a:cs typeface="Arial"/>
              </a:rPr>
              <a:t>Five-person Service Reception Formation</a:t>
            </a:r>
            <a:endParaRPr lang="en-US" sz="2400" dirty="0">
              <a:ea typeface="Calibri"/>
              <a:cs typeface="Arial"/>
            </a:endParaRPr>
          </a:p>
          <a:p>
            <a:r>
              <a:rPr lang="ar-IQ" dirty="0" smtClean="0">
                <a:effectLst/>
                <a:ea typeface="Calibri"/>
                <a:cs typeface="Simplified Arabic"/>
              </a:rPr>
              <a:t>وتتضٌمن هذه الخطة تغطية جيدة للملعب بحيث تساعد على بناء هجوم ملائم بعد الإستقبال، وذلك لكون الإعداد على أحد اللاعبين الذي لا يشترك في الإستقبال بينما يركز اللاعبون الآخرون جهودهم للدفاع عن الإرسال ، وهذه الطريقة تطبقها أغلب الفرق المتوسطة المستوى ، ويكون وقوف اللاعبين على شكل حرف (</a:t>
            </a:r>
            <a:r>
              <a:rPr lang="en-US" dirty="0" smtClean="0">
                <a:effectLst/>
                <a:latin typeface="Simplified Arabic"/>
                <a:ea typeface="Calibri"/>
              </a:rPr>
              <a:t>(W </a:t>
            </a:r>
            <a:endParaRPr lang="ar-IQ" dirty="0"/>
          </a:p>
        </p:txBody>
      </p:sp>
    </p:spTree>
    <p:extLst>
      <p:ext uri="{BB962C8B-B14F-4D97-AF65-F5344CB8AC3E}">
        <p14:creationId xmlns:p14="http://schemas.microsoft.com/office/powerpoint/2010/main" val="221137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600200"/>
            <a:ext cx="903649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850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effectLst/>
                <a:ea typeface="Calibri"/>
                <a:cs typeface="Simplified Arabic"/>
              </a:rPr>
              <a:t>"</a:t>
            </a:r>
            <a:r>
              <a:rPr lang="ar-IQ" dirty="0" smtClean="0">
                <a:effectLst/>
                <a:ea typeface="Times New Roman"/>
                <a:cs typeface="Simplified Arabic"/>
              </a:rPr>
              <a:t> إن </a:t>
            </a:r>
            <a:r>
              <a:rPr lang="ar-IQ" dirty="0" err="1" smtClean="0">
                <a:effectLst/>
                <a:ea typeface="Times New Roman"/>
                <a:cs typeface="Simplified Arabic"/>
              </a:rPr>
              <a:t>إستراتيجية</a:t>
            </a:r>
            <a:r>
              <a:rPr lang="ar-IQ" dirty="0" smtClean="0">
                <a:effectLst/>
                <a:ea typeface="Times New Roman"/>
                <a:cs typeface="Simplified Arabic"/>
              </a:rPr>
              <a:t> هذه التشكيلة هي وضع جميع المستقبلين في مكان مناسب لإستقبال الإرسال الموجه اليهم ، وكما نلاحظ اللاعبين البعيدين عن وسط الملعب ، إذ يعطي مسؤولية متعادلة بينهما لإستقبال الإرسال الذي يتخطى خط الهجوم ، أما اللاعبون الذين يقفون قرب خط الهجوم تقع عليهم مسؤولية إستقبال الكرات التي تسقط قرب خط الهجوم أو داخل المنطقة الأمامية كما في الإرسال القصير </a:t>
            </a:r>
            <a:endParaRPr lang="ar-IQ" dirty="0"/>
          </a:p>
        </p:txBody>
      </p:sp>
    </p:spTree>
    <p:extLst>
      <p:ext uri="{BB962C8B-B14F-4D97-AF65-F5344CB8AC3E}">
        <p14:creationId xmlns:p14="http://schemas.microsoft.com/office/powerpoint/2010/main" val="163395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lnSpc>
                <a:spcPct val="150000"/>
              </a:lnSpc>
              <a:spcAft>
                <a:spcPts val="1000"/>
              </a:spcAft>
            </a:pPr>
            <a:r>
              <a:rPr lang="ar-IQ" b="1" dirty="0">
                <a:ea typeface="Times New Roman"/>
                <a:cs typeface="Simplified Arabic"/>
              </a:rPr>
              <a:t>الخطة الرباعية لإستقبال الإرسال :</a:t>
            </a:r>
            <a:endParaRPr lang="en-US" sz="2400" dirty="0">
              <a:ea typeface="Calibri"/>
              <a:cs typeface="Arial"/>
            </a:endParaRPr>
          </a:p>
          <a:p>
            <a:pPr algn="l">
              <a:lnSpc>
                <a:spcPct val="150000"/>
              </a:lnSpc>
              <a:spcAft>
                <a:spcPts val="1000"/>
              </a:spcAft>
              <a:tabLst>
                <a:tab pos="716915" algn="l"/>
              </a:tabLst>
            </a:pPr>
            <a:r>
              <a:rPr lang="ar-IQ" b="1" dirty="0">
                <a:ea typeface="Times New Roman"/>
                <a:cs typeface="Simplified Arabic"/>
              </a:rPr>
              <a:t>	</a:t>
            </a:r>
            <a:r>
              <a:rPr lang="en-US" b="1" i="1" dirty="0" smtClean="0">
                <a:effectLst/>
                <a:latin typeface="Simplified Arabic"/>
                <a:ea typeface="Times New Roman"/>
                <a:cs typeface="Arial"/>
              </a:rPr>
              <a:t>Four-person Service Reception Formation</a:t>
            </a:r>
            <a:endParaRPr lang="en-US" sz="2400" dirty="0">
              <a:ea typeface="Calibri"/>
              <a:cs typeface="Arial"/>
            </a:endParaRPr>
          </a:p>
          <a:p>
            <a:r>
              <a:rPr lang="ar-IQ" dirty="0" smtClean="0">
                <a:effectLst/>
                <a:ea typeface="Calibri"/>
                <a:cs typeface="Simplified Arabic"/>
              </a:rPr>
              <a:t>" </a:t>
            </a:r>
            <a:r>
              <a:rPr lang="ar-IQ" dirty="0" smtClean="0">
                <a:effectLst/>
                <a:ea typeface="Times New Roman"/>
                <a:cs typeface="Simplified Arabic"/>
              </a:rPr>
              <a:t>تُعد هذه الخطة هي بداية التخصص في إستقبال الإرسال ، وذلك لإنٌ ثلث اللاعبين لا يشتركون في الإستقبال أثناء الدوران ( وأحد هؤلاء اللاعبين هو اللاعب المعد ) ، ويعد تعيين أربعة لاعبين للإستقبال عند كل دوران بغض النظر عن كون هؤلاء اللاعبين في الصف الأمامي أو الخلفي، سواء كان الإرسال بعيداً أو قريباً ، كما تكون هذه التشكيلة أكثر نجاحاً " </a:t>
            </a:r>
            <a:r>
              <a:rPr lang="ar-IQ" baseline="30000" dirty="0" smtClean="0">
                <a:effectLst/>
                <a:ea typeface="Times New Roman"/>
                <a:cs typeface="Simplified Arabic"/>
              </a:rPr>
              <a:t>()</a:t>
            </a:r>
            <a:r>
              <a:rPr lang="ar-IQ" dirty="0" smtClean="0">
                <a:effectLst/>
                <a:ea typeface="Times New Roman"/>
                <a:cs typeface="Simplified Arabic"/>
              </a:rPr>
              <a:t>. </a:t>
            </a:r>
            <a:r>
              <a:rPr lang="ar-IQ" dirty="0" smtClean="0">
                <a:effectLst/>
                <a:ea typeface="Calibri"/>
                <a:cs typeface="Simplified Arabic"/>
              </a:rPr>
              <a:t>" </a:t>
            </a:r>
            <a:r>
              <a:rPr lang="ar-SA" dirty="0" smtClean="0">
                <a:effectLst/>
                <a:ea typeface="Calibri"/>
                <a:cs typeface="Simplified Arabic"/>
              </a:rPr>
              <a:t>إن تغيير تشكيلة إستقبال الإرسال من الخماسية إلى الرباعية وبالعكس ، هو أمر منطقي عندما لا يؤدي إلى ضعف في تشكيلة إستقبال الإرسال المستخدمة ، بحيث تؤدي كل تشكيلة إستقبال الإرسال إلى الكفاءة والفاعلية نفسيهما</a:t>
            </a:r>
            <a:r>
              <a:rPr lang="en-US" dirty="0" smtClean="0">
                <a:effectLst/>
              </a:rPr>
              <a:t> </a:t>
            </a:r>
            <a:r>
              <a:rPr lang="ar-SA" sz="1800" dirty="0" smtClean="0">
                <a:ea typeface="Calibri"/>
              </a:rPr>
              <a:t>)</a:t>
            </a:r>
            <a:endParaRPr lang="ar-IQ" dirty="0"/>
          </a:p>
        </p:txBody>
      </p:sp>
    </p:spTree>
    <p:extLst>
      <p:ext uri="{BB962C8B-B14F-4D97-AF65-F5344CB8AC3E}">
        <p14:creationId xmlns:p14="http://schemas.microsoft.com/office/powerpoint/2010/main" val="586052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lnSpc>
                <a:spcPct val="150000"/>
              </a:lnSpc>
              <a:spcAft>
                <a:spcPts val="1000"/>
              </a:spcAft>
            </a:pPr>
            <a:r>
              <a:rPr lang="ar-SA" dirty="0">
                <a:ea typeface="Calibri"/>
                <a:cs typeface="Simplified Arabic"/>
              </a:rPr>
              <a:t>ويرى الباحث أن من فوائد تغيير تشكيلة إستقبال ألإرسال من الخماسية إلى الرباعية هو ما يأتي :</a:t>
            </a:r>
            <a:endParaRPr lang="en-US" sz="2400" dirty="0">
              <a:ea typeface="Calibri"/>
              <a:cs typeface="Arial"/>
            </a:endParaRPr>
          </a:p>
          <a:p>
            <a:pPr lvl="0" algn="just">
              <a:lnSpc>
                <a:spcPct val="150000"/>
              </a:lnSpc>
              <a:spcAft>
                <a:spcPts val="1000"/>
              </a:spcAft>
              <a:buFont typeface="Times New Roman"/>
              <a:buChar char="-"/>
            </a:pPr>
            <a:r>
              <a:rPr lang="ar-SA" dirty="0">
                <a:ea typeface="Times New Roman"/>
                <a:cs typeface="Simplified Arabic"/>
              </a:rPr>
              <a:t>التغطية على اللاعب الأضعف في مهارة إستقبال الإرسال في كلتا المنطقتين الأمامية والخلفية .</a:t>
            </a:r>
            <a:endParaRPr lang="en-US" sz="2400" dirty="0">
              <a:ea typeface="Times New Roman"/>
              <a:cs typeface="Arial"/>
            </a:endParaRPr>
          </a:p>
          <a:p>
            <a:pPr lvl="0" algn="just">
              <a:lnSpc>
                <a:spcPct val="150000"/>
              </a:lnSpc>
              <a:buFont typeface="Times New Roman"/>
              <a:buChar char="-"/>
            </a:pPr>
            <a:r>
              <a:rPr lang="ar-SA" dirty="0" smtClean="0">
                <a:effectLst/>
                <a:latin typeface="Gill Sans MT"/>
                <a:ea typeface="Times New Roman"/>
                <a:cs typeface="Simplified Arabic"/>
              </a:rPr>
              <a:t>الإفادة من أحد اللاعبين غير المشتركين في مهارة إستقبال الإرسال للتحضير للهجوم الخلفي (خاصة عندما يكون أحد الخيارات الرئيسة للهجوم).</a:t>
            </a:r>
            <a:endParaRPr lang="en-US" sz="2400" dirty="0" smtClean="0">
              <a:effectLst/>
              <a:latin typeface="Gill Sans MT"/>
              <a:ea typeface="Times New Roman"/>
              <a:cs typeface="Gill Sans MT"/>
            </a:endParaRPr>
          </a:p>
          <a:p>
            <a:r>
              <a:rPr lang="ar-SA" dirty="0" smtClean="0">
                <a:effectLst/>
                <a:ea typeface="Calibri"/>
                <a:cs typeface="Simplified Arabic"/>
              </a:rPr>
              <a:t>من الممكن إستخدام اللاعب المستقبل كضارب وسط في المنطقة الخلفية في مركز (6) تبعاً لوضعية التكتيك الهجومي </a:t>
            </a:r>
            <a:endParaRPr lang="ar-IQ" dirty="0"/>
          </a:p>
        </p:txBody>
      </p:sp>
    </p:spTree>
    <p:extLst>
      <p:ext uri="{BB962C8B-B14F-4D97-AF65-F5344CB8AC3E}">
        <p14:creationId xmlns:p14="http://schemas.microsoft.com/office/powerpoint/2010/main" val="34473503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151</Words>
  <Application>Microsoft Office PowerPoint</Application>
  <PresentationFormat>عرض على الشاشة (3:4)‏</PresentationFormat>
  <Paragraphs>12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خطط مهارة إستقبال الإرسال Service Reception Formations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خطط مهارة إستقبال الإرسال Service Reception Formations  </dc:title>
  <dc:creator>Basrah</dc:creator>
  <cp:lastModifiedBy>Basrah</cp:lastModifiedBy>
  <cp:revision>1</cp:revision>
  <dcterms:created xsi:type="dcterms:W3CDTF">2019-07-20T14:38:20Z</dcterms:created>
  <dcterms:modified xsi:type="dcterms:W3CDTF">2019-07-20T14:42:20Z</dcterms:modified>
</cp:coreProperties>
</file>